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11"/>
  </p:notesMasterIdLst>
  <p:handoutMasterIdLst>
    <p:handoutMasterId r:id="rId12"/>
  </p:handoutMasterIdLst>
  <p:sldIdLst>
    <p:sldId id="319" r:id="rId3"/>
    <p:sldId id="336" r:id="rId4"/>
    <p:sldId id="334" r:id="rId5"/>
    <p:sldId id="341" r:id="rId6"/>
    <p:sldId id="342" r:id="rId7"/>
    <p:sldId id="343" r:id="rId8"/>
    <p:sldId id="331" r:id="rId9"/>
    <p:sldId id="344" r:id="rId10"/>
  </p:sldIdLst>
  <p:sldSz cx="12192000" cy="6858000"/>
  <p:notesSz cx="6858000" cy="9144000"/>
  <p:defaultTextStyle>
    <a:lvl1pPr marL="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cs-CZ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8024" autoAdjust="0"/>
  </p:normalViewPr>
  <p:slideViewPr>
    <p:cSldViewPr>
      <p:cViewPr varScale="1">
        <p:scale>
          <a:sx n="116" d="100"/>
          <a:sy n="116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cs-CZ" sz="1200"/>
            </a:lvl1pPr>
            <a:extLst/>
          </a:lstStyle>
          <a:p>
            <a:endParaRPr lang="cs-CZ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cs-CZ" sz="1200"/>
            </a:lvl1pPr>
            <a:extLst/>
          </a:lstStyle>
          <a:p>
            <a:fld id="{68F88C59-319B-4332-9A1D-2A62CFCB00D8}" type="datetimeFigureOut">
              <a:rPr lang="cs-CZ" smtClean="0"/>
              <a:pPr/>
              <a:t>8.6.2014</a:t>
            </a:fld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cs-CZ" sz="1200"/>
            </a:lvl1pPr>
            <a:extLst/>
          </a:lstStyle>
          <a:p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cs-CZ" sz="1200"/>
            </a:lvl1pPr>
            <a:extLst/>
          </a:lstStyle>
          <a:p>
            <a:fld id="{B16A41B8-7DC3-4DB6-84E4-E105629EAA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249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cs-CZ" sz="1200"/>
            </a:lvl1pPr>
            <a:extLst/>
          </a:lstStyle>
          <a:p>
            <a:endParaRPr lang="cs-CZ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cs-CZ" sz="1200"/>
            </a:lvl1pPr>
            <a:extLst/>
          </a:lstStyle>
          <a:p>
            <a:fld id="{968B300D-05F0-4B43-940D-46DED5A791AD}" type="datetimeFigureOut">
              <a:rPr lang="cs-CZ"/>
              <a:pPr/>
              <a:t>8.6.2014</a:t>
            </a:fld>
            <a:endParaRPr lang="cs-CZ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cs-CZ" sz="1200"/>
            </a:lvl1pPr>
            <a:extLst/>
          </a:lstStyle>
          <a:p>
            <a:endParaRPr lang="cs-CZ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cs-CZ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38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cs-CZ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49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73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61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94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89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40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76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álka toto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cs-CZ"/>
            </a:lvl1pPr>
            <a:extLst/>
          </a:lstStyle>
          <a:p>
            <a:r>
              <a:rPr kumimoji="0" lang="cs-CZ"/>
              <a:t>Klepnutím přidáte název fotoalba.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/>
            </a:pPr>
            <a:endParaRPr kumimoji="0" lang="cs-CZ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datum a další podrobnosti.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cs-CZ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ánky smíšené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cs-CZ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cs-CZ" sz="16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velkým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cs-CZ" sz="2400" baseline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list: 1 na výšku a 3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šířku a 2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výšku a 2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Čtverec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cs-CZ" sz="1800" i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ánky čtvercov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cs-CZ" sz="1800" i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cs-CZ" sz="1800" i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 šíř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cs-CZ" sz="1800" i="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cs-CZ" smtClean="0"/>
              <a:t>Kliknutím lze upravit styl.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cs-CZ"/>
              <a:pPr/>
              <a:t>8.6.2014</a:t>
            </a:fld>
            <a:endParaRPr kumimoji="0" lang="cs-CZ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Na výš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 šířku (Celá obrazov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cs-CZ" i="0"/>
              <a:t>Klepnutím na ikonu</a:t>
            </a:r>
            <a:r>
              <a:rPr kumimoji="0" lang="cs-CZ" i="0" baseline="0"/>
              <a:t> přidáte </a:t>
            </a:r>
            <a:r>
              <a:rPr kumimoji="0" lang="cs-CZ" i="0"/>
              <a:t>obrázek na celou stránku.</a:t>
            </a:r>
            <a:endParaRPr kumimoji="0" lang="cs-CZ" i="0" baseline="0"/>
          </a:p>
          <a:p>
            <a:pPr marL="0" marR="0" indent="0" algn="ctr">
              <a:buFontTx/>
              <a:buNone/>
            </a:pPr>
            <a:endParaRPr kumimoji="0" lang="cs-CZ" i="0"/>
          </a:p>
          <a:p>
            <a:pPr algn="ctr">
              <a:buFontTx/>
              <a:buNone/>
            </a:pPr>
            <a:endParaRPr kumimoji="0" lang="cs-CZ" i="0"/>
          </a:p>
          <a:p>
            <a:pPr algn="ctr">
              <a:buFontTx/>
              <a:buNone/>
            </a:pPr>
            <a:endParaRPr kumimoji="0" lang="cs-CZ" i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díl foto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cs-CZ" baseline="0"/>
            </a:lvl1pPr>
            <a:extLst/>
          </a:lstStyle>
          <a:p>
            <a:r>
              <a:rPr kumimoji="0" lang="cs-CZ"/>
              <a:t>Klepnutím přidáte název oddílu.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cs-CZ" sz="1800"/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ánky na šíř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ánky smíšen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cs-CZ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cs-CZ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Klepnutím přidáte titulek.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cs-CZ" smtClean="0"/>
              <a:t>Kliknutím lze upravit styl.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cs-CZ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8.6.2014</a:t>
            </a:fld>
            <a:endParaRPr kumimoji="0" lang="cs-CZ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cs-CZ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cs-CZ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cs-CZ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cs-CZ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cs-CZ">
          <a:solidFill>
            <a:schemeClr val="tx2"/>
          </a:solidFill>
        </a:defRPr>
      </a:lvl2pPr>
      <a:lvl3pPr eaLnBrk="1" latinLnBrk="0" hangingPunct="1">
        <a:defRPr kumimoji="0" lang="cs-CZ">
          <a:solidFill>
            <a:schemeClr val="tx2"/>
          </a:solidFill>
        </a:defRPr>
      </a:lvl3pPr>
      <a:lvl4pPr eaLnBrk="1" latinLnBrk="0" hangingPunct="1">
        <a:defRPr kumimoji="0" lang="cs-CZ">
          <a:solidFill>
            <a:schemeClr val="tx2"/>
          </a:solidFill>
        </a:defRPr>
      </a:lvl4pPr>
      <a:lvl5pPr eaLnBrk="1" latinLnBrk="0" hangingPunct="1">
        <a:defRPr kumimoji="0" lang="cs-CZ">
          <a:solidFill>
            <a:schemeClr val="tx2"/>
          </a:solidFill>
        </a:defRPr>
      </a:lvl5pPr>
      <a:lvl6pPr eaLnBrk="1" latinLnBrk="0" hangingPunct="1">
        <a:defRPr kumimoji="0" lang="cs-CZ">
          <a:solidFill>
            <a:schemeClr val="tx2"/>
          </a:solidFill>
        </a:defRPr>
      </a:lvl6pPr>
      <a:lvl7pPr eaLnBrk="1" latinLnBrk="0" hangingPunct="1">
        <a:defRPr kumimoji="0" lang="cs-CZ">
          <a:solidFill>
            <a:schemeClr val="tx2"/>
          </a:solidFill>
        </a:defRPr>
      </a:lvl7pPr>
      <a:lvl8pPr eaLnBrk="1" latinLnBrk="0" hangingPunct="1">
        <a:defRPr kumimoji="0" lang="cs-CZ">
          <a:solidFill>
            <a:schemeClr val="tx2"/>
          </a:solidFill>
        </a:defRPr>
      </a:lvl8pPr>
      <a:lvl9pPr eaLnBrk="1" latinLnBrk="0" hangingPunct="1">
        <a:defRPr kumimoji="0" lang="cs-CZ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cs-CZ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cs-CZ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cs-CZ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cs-CZ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cs-CZ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cs-CZ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cs-CZ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cs-CZ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cs-CZ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cs-CZ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9.jpeg"/><Relationship Id="rId10" Type="http://schemas.openxmlformats.org/officeDocument/2006/relationships/slide" Target="slide8.xml"/><Relationship Id="rId4" Type="http://schemas.openxmlformats.org/officeDocument/2006/relationships/slide" Target="slide3.xml"/><Relationship Id="rId9" Type="http://schemas.openxmlformats.org/officeDocument/2006/relationships/image" Target="../media/image6.jpe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dirty="0" smtClean="0"/>
              <a:t>Exkurze Praha</a:t>
            </a:r>
            <a:endParaRPr lang="cs-CZ" dirty="0"/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4079776" y="5050261"/>
            <a:ext cx="7404930" cy="1219200"/>
          </a:xfrm>
        </p:spPr>
        <p:txBody>
          <a:bodyPr/>
          <a:lstStyle/>
          <a:p>
            <a:r>
              <a:rPr lang="cs-CZ" sz="2000" dirty="0"/>
              <a:t>Vojtěch Málek, Daniel Němec, Martin Křikava a Jan Joska</a:t>
            </a:r>
          </a:p>
        </p:txBody>
      </p:sp>
      <p:pic>
        <p:nvPicPr>
          <p:cNvPr id="4" name="Obráze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764704"/>
            <a:ext cx="5352108" cy="302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7782241" y="195272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Pokud uvidíte obrázek v tomto bílém rámečku klikněte na něj.</a:t>
            </a:r>
            <a:endParaRPr lang="cs-CZ" dirty="0"/>
          </a:p>
        </p:txBody>
      </p:sp>
      <p:sp>
        <p:nvSpPr>
          <p:cNvPr id="7" name="Šipka doleva 6"/>
          <p:cNvSpPr/>
          <p:nvPr/>
        </p:nvSpPr>
        <p:spPr>
          <a:xfrm>
            <a:off x="6230927" y="1975412"/>
            <a:ext cx="1551314" cy="649058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agueexperience.com/images/city/maps/map_centr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0"/>
            <a:ext cx="7344816" cy="597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38798" y="610185"/>
            <a:ext cx="1800200" cy="101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800" y="2830444"/>
            <a:ext cx="1800203" cy="101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ovéPole 8"/>
          <p:cNvSpPr txBox="1"/>
          <p:nvPr/>
        </p:nvSpPr>
        <p:spPr>
          <a:xfrm>
            <a:off x="2423592" y="623731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Pro informace o památce klikněte na její miniaturu na stranách snímku.</a:t>
            </a:r>
            <a:endParaRPr lang="cs-CZ" dirty="0"/>
          </a:p>
        </p:txBody>
      </p:sp>
      <p:pic>
        <p:nvPicPr>
          <p:cNvPr id="10" name="Obrázek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88640"/>
            <a:ext cx="1879433" cy="1057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267" y="2985639"/>
            <a:ext cx="1879432" cy="105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089" y="5204488"/>
            <a:ext cx="1811644" cy="101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6440" y="5503297"/>
            <a:ext cx="1879432" cy="105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Zakřivená spojnice 14"/>
          <p:cNvCxnSpPr>
            <a:stCxn id="6" idx="2"/>
          </p:cNvCxnSpPr>
          <p:nvPr/>
        </p:nvCxnSpPr>
        <p:spPr>
          <a:xfrm flipV="1">
            <a:off x="1267609" y="764703"/>
            <a:ext cx="1445160" cy="351789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Zakřivená spojnice 16"/>
          <p:cNvCxnSpPr>
            <a:stCxn id="7" idx="0"/>
          </p:cNvCxnSpPr>
          <p:nvPr/>
        </p:nvCxnSpPr>
        <p:spPr>
          <a:xfrm flipV="1">
            <a:off x="1267609" y="976298"/>
            <a:ext cx="2019453" cy="2360454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Zakřivená spojnice 20"/>
          <p:cNvCxnSpPr>
            <a:stCxn id="12" idx="0"/>
          </p:cNvCxnSpPr>
          <p:nvPr/>
        </p:nvCxnSpPr>
        <p:spPr>
          <a:xfrm flipV="1">
            <a:off x="1298258" y="2436649"/>
            <a:ext cx="3531336" cy="3277364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Zakřivená spojnice 24"/>
          <p:cNvCxnSpPr>
            <a:stCxn id="13" idx="3"/>
          </p:cNvCxnSpPr>
          <p:nvPr/>
        </p:nvCxnSpPr>
        <p:spPr>
          <a:xfrm rot="10800000">
            <a:off x="6600056" y="1245821"/>
            <a:ext cx="3456384" cy="4786066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Zakřivená spojnice 26"/>
          <p:cNvCxnSpPr>
            <a:stCxn id="10" idx="1"/>
          </p:cNvCxnSpPr>
          <p:nvPr/>
        </p:nvCxnSpPr>
        <p:spPr>
          <a:xfrm rot="10800000" flipV="1">
            <a:off x="3287688" y="717230"/>
            <a:ext cx="6768752" cy="1278525"/>
          </a:xfrm>
          <a:prstGeom prst="curvedConnector3">
            <a:avLst>
              <a:gd name="adj1" fmla="val 3520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Zakřivená spojnice 1027"/>
          <p:cNvCxnSpPr/>
          <p:nvPr/>
        </p:nvCxnSpPr>
        <p:spPr>
          <a:xfrm rot="10800000">
            <a:off x="3340728" y="764704"/>
            <a:ext cx="6715712" cy="2874150"/>
          </a:xfrm>
          <a:prstGeom prst="curvedConnector3">
            <a:avLst>
              <a:gd name="adj1" fmla="val 62103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Katedrála sv. víta</a:t>
            </a:r>
            <a:endParaRPr lang="cs-CZ" dirty="0"/>
          </a:p>
        </p:txBody>
      </p:sp>
      <p:pic>
        <p:nvPicPr>
          <p:cNvPr id="9" name="mnts-sky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83" y="3621708"/>
            <a:ext cx="4015047" cy="2256905"/>
          </a:xfrm>
          <a:prstGeom prst="rect">
            <a:avLst/>
          </a:prstGeom>
          <a:noFill/>
          <a:ln w="3175" cap="sq" cmpd="sng" algn="ctr">
            <a:noFill/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Octagon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0125" y="2738301"/>
            <a:ext cx="4032125" cy="2389187"/>
          </a:xfrm>
          <a:prstGeom prst="rect">
            <a:avLst/>
          </a:prstGeom>
          <a:noFill/>
          <a:ln w="19050" cap="rnd" cmpd="sng" algn="ctr">
            <a:noFill/>
            <a:prstDash val="solid"/>
            <a:miter lim="800000"/>
          </a:ln>
          <a:effectLst>
            <a:innerShdw blurRad="50800" dist="50800" dir="13500000">
              <a:srgbClr val="000000">
                <a:alpha val="60000"/>
              </a:srgbClr>
            </a:innerShdw>
            <a:reflection blurRad="6350" stA="50000" endA="300" endPos="55000" dir="5400000" sy="-100000" algn="bl" rotWithShape="0"/>
          </a:effectLst>
        </p:spPr>
      </p:pic>
      <p:sp>
        <p:nvSpPr>
          <p:cNvPr id="11" name="W¥ل云玗İαЂÕØÚáÛ丫:Téxt Plàçèhòlðêr 表¥鷗字㌍_W 10"/>
          <p:cNvSpPr>
            <a:spLocks noGrp="1"/>
          </p:cNvSpPr>
          <p:nvPr>
            <p:ph type="body" sz="quarter" idx="4294967295"/>
          </p:nvPr>
        </p:nvSpPr>
        <p:spPr>
          <a:xfrm>
            <a:off x="7392144" y="302141"/>
            <a:ext cx="3803501" cy="1765275"/>
          </a:xfrm>
        </p:spPr>
        <p:txBody>
          <a:bodyPr>
            <a:normAutofit/>
          </a:bodyPr>
          <a:lstStyle>
            <a:extLst/>
          </a:lstStyle>
          <a:p>
            <a:r>
              <a:rPr lang="cs-CZ" sz="1800" b="1" dirty="0"/>
              <a:t>Katedrála svatých Víta, Václava a Vojtěcha</a:t>
            </a:r>
            <a:r>
              <a:rPr lang="cs-CZ" sz="1800" dirty="0"/>
              <a:t>, běžně jen </a:t>
            </a:r>
            <a:r>
              <a:rPr lang="cs-CZ" sz="1800" b="1" dirty="0"/>
              <a:t>katedrála svatého </a:t>
            </a:r>
            <a:r>
              <a:rPr lang="cs-CZ" sz="1800" b="1" dirty="0" smtClean="0"/>
              <a:t>Víta</a:t>
            </a:r>
            <a:r>
              <a:rPr lang="cs-CZ" sz="1800" dirty="0" smtClean="0"/>
              <a:t> </a:t>
            </a:r>
            <a:r>
              <a:rPr lang="cs-CZ" sz="1800" dirty="0"/>
              <a:t>či </a:t>
            </a:r>
            <a:r>
              <a:rPr lang="cs-CZ" sz="1800" i="1" dirty="0"/>
              <a:t>svatovítská katedrála</a:t>
            </a:r>
            <a:r>
              <a:rPr lang="cs-CZ" sz="1800" dirty="0"/>
              <a:t> dle původního zasvěcení, </a:t>
            </a:r>
            <a:r>
              <a:rPr lang="cs-CZ" sz="1800" dirty="0" smtClean="0"/>
              <a:t>je gotická a novogotická stavba.</a:t>
            </a:r>
            <a:endParaRPr lang="cs-CZ" sz="1800" dirty="0"/>
          </a:p>
        </p:txBody>
      </p:sp>
      <p:sp>
        <p:nvSpPr>
          <p:cNvPr id="2" name="Tlačítko akce: Domů 1">
            <a:hlinkClick r:id="rId5" action="ppaction://hlinksldjump" highlightClick="1"/>
          </p:cNvPr>
          <p:cNvSpPr/>
          <p:nvPr/>
        </p:nvSpPr>
        <p:spPr>
          <a:xfrm>
            <a:off x="4943872" y="5805264"/>
            <a:ext cx="1800200" cy="86409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2708485" y="1382754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10. soletí </a:t>
            </a:r>
            <a:r>
              <a:rPr lang="cs-CZ" dirty="0" smtClean="0"/>
              <a:t>započala výstavba </a:t>
            </a:r>
            <a:r>
              <a:rPr lang="cs-CZ" dirty="0" smtClean="0"/>
              <a:t>Katedrály, která </a:t>
            </a:r>
            <a:r>
              <a:rPr lang="cs-CZ" dirty="0" smtClean="0"/>
              <a:t>získavala </a:t>
            </a:r>
            <a:r>
              <a:rPr lang="cs-CZ" dirty="0" smtClean="0"/>
              <a:t>dnešní podobou </a:t>
            </a:r>
            <a:r>
              <a:rPr lang="cs-CZ" dirty="0" smtClean="0"/>
              <a:t>v průběhu</a:t>
            </a:r>
            <a:r>
              <a:rPr lang="cs-CZ" dirty="0" smtClean="0"/>
              <a:t> od 14</a:t>
            </a:r>
            <a:r>
              <a:rPr lang="cs-CZ" dirty="0" smtClean="0"/>
              <a:t>. až </a:t>
            </a:r>
            <a:r>
              <a:rPr lang="cs-CZ" dirty="0" smtClean="0"/>
              <a:t>do 20</a:t>
            </a:r>
            <a:r>
              <a:rPr lang="cs-CZ" dirty="0" smtClean="0"/>
              <a:t>. století.</a:t>
            </a:r>
            <a:endParaRPr lang="cs-CZ" dirty="0"/>
          </a:p>
        </p:txBody>
      </p:sp>
      <p:sp>
        <p:nvSpPr>
          <p:cNvPr id="5" name="TextBox 4"/>
          <p:cNvSpPr txBox="1"/>
          <p:nvPr/>
        </p:nvSpPr>
        <p:spPr>
          <a:xfrm>
            <a:off x="2675620" y="3059485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Mozaika Posledního soudu je dílo z let 1370–1372, které zobrazuje křesťanský soud nad lidmi v </a:t>
            </a:r>
            <a:r>
              <a:rPr lang="cs-CZ" dirty="0" smtClean="0"/>
              <a:t>soudný den.</a:t>
            </a:r>
            <a:endParaRPr lang="cs-CZ" dirty="0"/>
          </a:p>
        </p:txBody>
      </p:sp>
      <p:sp>
        <p:nvSpPr>
          <p:cNvPr id="6" name="TextBox 5"/>
          <p:cNvSpPr txBox="1"/>
          <p:nvPr/>
        </p:nvSpPr>
        <p:spPr>
          <a:xfrm>
            <a:off x="7751962" y="2187304"/>
            <a:ext cx="4212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Vedle kaple svatého Václava vznikla do roku 1368 jižní předsíň a v jejím patře korunní komora, kde jsou uloženy české královské korunovační klenoty.</a:t>
            </a:r>
          </a:p>
        </p:txBody>
      </p:sp>
      <p:pic>
        <p:nvPicPr>
          <p:cNvPr id="1026" name="Picture 2" descr="http://img10.rajce.idnes.cz/d1001/7/7673/7673371_6fb1c8b43be0d7cb3f239166148fd422/images/IMG2.jpg?ver=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20" y="4750160"/>
            <a:ext cx="2143369" cy="16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336" y="1696808"/>
            <a:ext cx="5248583" cy="2952328"/>
          </a:xfrm>
          <a:prstGeom prst="rect">
            <a:avLst/>
          </a:prstGeom>
          <a:noFill/>
          <a:ln w="76200" cap="sq" cmpd="sng" algn="ctr">
            <a:noFill/>
            <a:prstDash val="solid"/>
            <a:miter lim="800000"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7151440" y="4368589"/>
            <a:ext cx="5040560" cy="1800200"/>
          </a:xfrm>
        </p:spPr>
        <p:txBody>
          <a:bodyPr/>
          <a:lstStyle>
            <a:extLst/>
          </a:lstStyle>
          <a:p>
            <a:r>
              <a:rPr lang="cs-CZ" dirty="0"/>
              <a:t>Jedná se o výraznou, a také poměrně ranou renesanční stavbu, jejíž fasády jsou řešeny pomocí bohatě utvářeného </a:t>
            </a:r>
            <a:r>
              <a:rPr lang="cs-CZ" dirty="0" smtClean="0"/>
              <a:t>sgrafitového dekoru.V </a:t>
            </a:r>
            <a:r>
              <a:rPr lang="cs-CZ" dirty="0"/>
              <a:t>interiérech se dochovaly cenné renesanční nástěnné malby z doby kolem roku 1580.</a:t>
            </a:r>
          </a:p>
        </p:txBody>
      </p:sp>
      <p:sp>
        <p:nvSpPr>
          <p:cNvPr id="5" name="Tlačítko akce: Domů 4">
            <a:hlinkClick r:id="rId4" action="ppaction://hlinksldjump" highlightClick="1"/>
          </p:cNvPr>
          <p:cNvSpPr/>
          <p:nvPr/>
        </p:nvSpPr>
        <p:spPr>
          <a:xfrm>
            <a:off x="4943872" y="5805264"/>
            <a:ext cx="1800200" cy="86409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/>
          <p:cNvSpPr txBox="1"/>
          <p:nvPr/>
        </p:nvSpPr>
        <p:spPr>
          <a:xfrm>
            <a:off x="4583832" y="1700808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Schwarzenberský palác</a:t>
            </a:r>
            <a:r>
              <a:rPr lang="cs-CZ" dirty="0"/>
              <a:t> nebo též </a:t>
            </a:r>
            <a:r>
              <a:rPr lang="cs-CZ" b="1" dirty="0"/>
              <a:t>Lobkovický palác</a:t>
            </a:r>
            <a:r>
              <a:rPr lang="cs-CZ" dirty="0"/>
              <a:t> je renesanční palác na Hradčanském náměstí v Praze.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1824" y="264133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SCHWARZENBERSKÝ</a:t>
            </a:r>
            <a:r>
              <a:rPr lang="cs-CZ" sz="2000" dirty="0" smtClean="0"/>
              <a:t> PALÁC</a:t>
            </a:r>
            <a:endParaRPr 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89544" y="3356992"/>
            <a:ext cx="345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trojkřídlá budova byla postavená mezi lety 1545-1567 pod vedením Agostina </a:t>
            </a:r>
            <a:r>
              <a:rPr lang="cs-CZ" dirty="0" smtClean="0"/>
              <a:t>Galliho.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7824192" y="980728"/>
            <a:ext cx="4224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 obrázku také </a:t>
            </a:r>
            <a:r>
              <a:rPr lang="cs-CZ" dirty="0"/>
              <a:t>vidíme </a:t>
            </a:r>
            <a:r>
              <a:rPr lang="cs-CZ" dirty="0" smtClean="0"/>
              <a:t>sgrafita= spodní </a:t>
            </a:r>
            <a:r>
              <a:rPr lang="cs-CZ" dirty="0"/>
              <a:t>vrstva tmavé omítky obarvená podle tradičního renesančního způsobu jemně mletým uhlím nebo popelem ze spálené slámy se nechá zaschnout a do svrchní tenké vrstvy omítky světlé barvy se za vlhka proškrabují </a:t>
            </a:r>
            <a:r>
              <a:rPr lang="cs-CZ" dirty="0" smtClean="0"/>
              <a:t>vzory.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40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4"/>
          </p:nvPr>
        </p:nvSpPr>
        <p:spPr>
          <a:xfrm>
            <a:off x="3071664" y="980728"/>
            <a:ext cx="4320480" cy="648072"/>
          </a:xfrm>
        </p:spPr>
        <p:txBody>
          <a:bodyPr>
            <a:normAutofit/>
          </a:bodyPr>
          <a:lstStyle>
            <a:extLst/>
          </a:lstStyle>
          <a:p>
            <a:r>
              <a:rPr lang="cs-CZ" dirty="0" smtClean="0"/>
              <a:t>Na obrázku vlevo je socha sv.Jan Nepomuckého na Karlově mostě.</a:t>
            </a:r>
            <a:endParaRPr lang="cs-CZ" dirty="0"/>
          </a:p>
        </p:txBody>
      </p:sp>
      <p:pic>
        <p:nvPicPr>
          <p:cNvPr id="4" name="Rectangle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711" y="1760814"/>
            <a:ext cx="4224469" cy="2376264"/>
          </a:xfrm>
          <a:prstGeom prst="rect">
            <a:avLst/>
          </a:prstGeom>
          <a:noFill/>
          <a:ln w="76200" cap="sq" cmpd="sng" algn="ctr">
            <a:noFill/>
            <a:prstDash val="solid"/>
            <a:miter lim="800000"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Zástupný symbol pro obrázek 6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8016213" y="1364770"/>
            <a:ext cx="4224470" cy="3168353"/>
          </a:xfrm>
          <a:ln>
            <a:noFill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" name="Tlačítko akce: Domů 4">
            <a:hlinkClick r:id="rId5" action="ppaction://hlinksldjump" highlightClick="1"/>
          </p:cNvPr>
          <p:cNvSpPr/>
          <p:nvPr/>
        </p:nvSpPr>
        <p:spPr>
          <a:xfrm>
            <a:off x="4943872" y="5805264"/>
            <a:ext cx="1800200" cy="86409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/>
          <p:cNvSpPr txBox="1"/>
          <p:nvPr/>
        </p:nvSpPr>
        <p:spPr>
          <a:xfrm>
            <a:off x="3132775" y="1772816"/>
            <a:ext cx="527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 obrázku vpravo je dílo Jana Brokofa taktéž na Karlově mostě.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439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344" y="131535"/>
            <a:ext cx="5184576" cy="1249362"/>
          </a:xfrm>
        </p:spPr>
        <p:txBody>
          <a:bodyPr/>
          <a:lstStyle/>
          <a:p>
            <a:r>
              <a:rPr lang="cs-CZ" dirty="0" smtClean="0"/>
              <a:t>Kostel sv. Mikuláše</a:t>
            </a:r>
            <a:r>
              <a:rPr lang="cs-CZ" sz="1000" dirty="0"/>
              <a:t> </a:t>
            </a:r>
            <a:r>
              <a:rPr lang="cs-CZ" sz="1000" dirty="0" smtClean="0"/>
              <a:t>na malé straně</a:t>
            </a:r>
            <a:endParaRPr lang="cs-CZ" dirty="0"/>
          </a:p>
        </p:txBody>
      </p:sp>
      <p:pic>
        <p:nvPicPr>
          <p:cNvPr id="4" name="Rectangl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628800"/>
            <a:ext cx="4154753" cy="2448098"/>
          </a:xfrm>
          <a:prstGeom prst="rect">
            <a:avLst/>
          </a:prstGeom>
          <a:noFill/>
          <a:ln w="76200" cap="sq" cmpd="sng" algn="ctr">
            <a:noFill/>
            <a:prstDash val="solid"/>
            <a:miter lim="800000"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4294967295"/>
          </p:nvPr>
        </p:nvSpPr>
        <p:spPr>
          <a:xfrm>
            <a:off x="5824773" y="270867"/>
            <a:ext cx="4176464" cy="1872208"/>
          </a:xfrm>
        </p:spPr>
        <p:txBody>
          <a:bodyPr>
            <a:normAutofit fontScale="92500" lnSpcReduction="20000"/>
          </a:bodyPr>
          <a:lstStyle>
            <a:extLst/>
          </a:lstStyle>
          <a:p>
            <a:r>
              <a:rPr lang="cs-CZ" b="1" dirty="0"/>
              <a:t>K</a:t>
            </a:r>
            <a:r>
              <a:rPr lang="cs-CZ" b="1" dirty="0" smtClean="0"/>
              <a:t>ostel </a:t>
            </a:r>
            <a:r>
              <a:rPr lang="cs-CZ" b="1" dirty="0"/>
              <a:t>svatého Mikuláše</a:t>
            </a:r>
            <a:r>
              <a:rPr lang="cs-CZ" dirty="0"/>
              <a:t>, nazývaný též </a:t>
            </a:r>
            <a:r>
              <a:rPr lang="cs-CZ" b="1" dirty="0"/>
              <a:t>chrám svatého Mikuláše</a:t>
            </a:r>
            <a:r>
              <a:rPr lang="cs-CZ" dirty="0"/>
              <a:t>, je barokní kostel nacházející se v Praze na Malostranském náměstí.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35" y="2068731"/>
            <a:ext cx="4352484" cy="24482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lačítko akce: Domů 4">
            <a:hlinkClick r:id="rId5" action="ppaction://hlinksldjump" highlightClick="1"/>
          </p:cNvPr>
          <p:cNvSpPr/>
          <p:nvPr/>
        </p:nvSpPr>
        <p:spPr>
          <a:xfrm>
            <a:off x="4943872" y="5805264"/>
            <a:ext cx="1800200" cy="86409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4696493" y="220486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Kostel byl postaven ve dvou etapách v průběhu 18. </a:t>
            </a:r>
            <a:r>
              <a:rPr lang="cs-CZ" dirty="0" smtClean="0"/>
              <a:t>století.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4696493" y="3429000"/>
            <a:ext cx="2981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První fáze byla zbudována dle nových, již vrcholně barokně plánů tradičně (od Pelcla) připisované Kryštofu </a:t>
            </a:r>
            <a:r>
              <a:rPr lang="cs-CZ" dirty="0" smtClean="0"/>
              <a:t>Dientzenhoferovi.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911424" y="5301208"/>
            <a:ext cx="303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Nový byl také trojlistý závěr kostela s odvážně řešenou kupolí a štíhlá přilehlá </a:t>
            </a:r>
            <a:r>
              <a:rPr lang="cs-CZ" dirty="0" smtClean="0"/>
              <a:t>věž.</a:t>
            </a:r>
            <a:endParaRPr lang="cs-CZ" dirty="0"/>
          </a:p>
        </p:txBody>
      </p:sp>
      <p:sp>
        <p:nvSpPr>
          <p:cNvPr id="11" name="TextBox 10"/>
          <p:cNvSpPr txBox="1"/>
          <p:nvPr/>
        </p:nvSpPr>
        <p:spPr>
          <a:xfrm>
            <a:off x="7423461" y="5152520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 výklenku ve štítě je to sv. Mikuláš, na atice sv. Petr a Pavel a jezuitští Ignác a František Xaverský, na balustrádě nad hlavním vchodem církevní </a:t>
            </a:r>
            <a:r>
              <a:rPr lang="cs-CZ" dirty="0" smtClean="0"/>
              <a:t>otcové ve </a:t>
            </a:r>
            <a:r>
              <a:rPr lang="cs-CZ" dirty="0"/>
              <a:t>volných kopiích z konce 19. </a:t>
            </a:r>
            <a:r>
              <a:rPr lang="cs-CZ" dirty="0" smtClean="0"/>
              <a:t>století.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0725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44624"/>
            <a:ext cx="7862664" cy="1249362"/>
          </a:xfrm>
        </p:spPr>
        <p:txBody>
          <a:bodyPr/>
          <a:lstStyle/>
          <a:p>
            <a:r>
              <a:rPr lang="cs-CZ" dirty="0" smtClean="0"/>
              <a:t>Kostel sv. Mikuláše </a:t>
            </a:r>
            <a:r>
              <a:rPr lang="cs-CZ" sz="1050" dirty="0" smtClean="0"/>
              <a:t>na staroměstském náměstí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12776"/>
            <a:ext cx="7171057" cy="3982266"/>
          </a:xfrm>
          <a:ln>
            <a:noFill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lačítko akce: Domů 5">
            <a:hlinkClick r:id="rId4" action="ppaction://hlinksldjump" highlightClick="1"/>
          </p:cNvPr>
          <p:cNvSpPr/>
          <p:nvPr/>
        </p:nvSpPr>
        <p:spPr>
          <a:xfrm>
            <a:off x="4943872" y="5805264"/>
            <a:ext cx="1800200" cy="864096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Box 2"/>
          <p:cNvSpPr txBox="1"/>
          <p:nvPr/>
        </p:nvSpPr>
        <p:spPr>
          <a:xfrm>
            <a:off x="7824192" y="764704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Kostel svatého Mikuláše</a:t>
            </a:r>
            <a:r>
              <a:rPr lang="cs-CZ" dirty="0"/>
              <a:t> se nachází v </a:t>
            </a:r>
            <a:r>
              <a:rPr lang="cs-CZ" dirty="0" smtClean="0"/>
              <a:t>Prazena </a:t>
            </a:r>
            <a:r>
              <a:rPr lang="cs-CZ" dirty="0"/>
              <a:t>Staroměstském náměstí. Byl postaven v barokním slohu v letech 1732–1737 stavitelem Kiliánem Ignácem </a:t>
            </a:r>
            <a:r>
              <a:rPr lang="cs-CZ" dirty="0" smtClean="0"/>
              <a:t>Dientzenhoferem.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7797811" y="292494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interiéru kostela stojí za pozornost varhany a nástropní fresky zobrazující životy světců sv. Mikuláše, sv. Benedikta a motivy ze Starého zákona.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4192" y="4808185"/>
            <a:ext cx="44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popředí kostela se tyčí dvě velké veže.</a:t>
            </a:r>
            <a:endParaRPr lang="cs-CZ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ap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114" y="9377"/>
            <a:ext cx="6057948" cy="34075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" y="13676"/>
            <a:ext cx="6093068" cy="34273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1" y="3419623"/>
            <a:ext cx="6117381" cy="34410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605848" y="-24318"/>
            <a:ext cx="29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BONUS.</a:t>
            </a:r>
            <a:endParaRPr lang="cs-CZ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026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5FDA6E7-897D-43A4-943A-1DA43FBF4E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Klasické fotoalbum</Template>
  <TotalTime>0</TotalTime>
  <Words>432</Words>
  <Application>Microsoft Office PowerPoint</Application>
  <PresentationFormat>Widescreen</PresentationFormat>
  <Paragraphs>34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Century Schoolbook</vt:lpstr>
      <vt:lpstr>ClassicPhotoAlbum</vt:lpstr>
      <vt:lpstr>Exkurze Praha</vt:lpstr>
      <vt:lpstr>PowerPoint Presentation</vt:lpstr>
      <vt:lpstr>Katedrála sv. víta</vt:lpstr>
      <vt:lpstr>PowerPoint Presentation</vt:lpstr>
      <vt:lpstr>PowerPoint Presentation</vt:lpstr>
      <vt:lpstr>Kostel sv. Mikuláše na malé straně</vt:lpstr>
      <vt:lpstr>Kostel sv. Mikuláše na staroměstském náměstí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2014-06-06T14:51:40Z</dcterms:created>
  <dcterms:modified xsi:type="dcterms:W3CDTF">2014-06-08T19:38:30Z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